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58" r:id="rId5"/>
    <p:sldId id="260" r:id="rId6"/>
    <p:sldId id="261"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4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7BBC1E3-9525-4117-9C9A-96BB3AAC4BA4}" type="datetimeFigureOut">
              <a:rPr lang="en-US" smtClean="0"/>
              <a:pPr/>
              <a:t>1/14/2010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FADFA0-582A-4BD9-917A-8942A3D0DB14}"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7BBC1E3-9525-4117-9C9A-96BB3AAC4BA4}" type="datetimeFigureOut">
              <a:rPr lang="en-US" smtClean="0"/>
              <a:pPr/>
              <a:t>1/14/2010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FADFA0-582A-4BD9-917A-8942A3D0DB1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7BBC1E3-9525-4117-9C9A-96BB3AAC4BA4}" type="datetimeFigureOut">
              <a:rPr lang="en-US" smtClean="0"/>
              <a:pPr/>
              <a:t>1/14/2010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FADFA0-582A-4BD9-917A-8942A3D0DB1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7BBC1E3-9525-4117-9C9A-96BB3AAC4BA4}" type="datetimeFigureOut">
              <a:rPr lang="en-US" smtClean="0"/>
              <a:pPr/>
              <a:t>1/14/2010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FADFA0-582A-4BD9-917A-8942A3D0DB1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7BBC1E3-9525-4117-9C9A-96BB3AAC4BA4}" type="datetimeFigureOut">
              <a:rPr lang="en-US" smtClean="0"/>
              <a:pPr/>
              <a:t>1/14/2010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FADFA0-582A-4BD9-917A-8942A3D0DB1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7BBC1E3-9525-4117-9C9A-96BB3AAC4BA4}" type="datetimeFigureOut">
              <a:rPr lang="en-US" smtClean="0"/>
              <a:pPr/>
              <a:t>1/14/2010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FADFA0-582A-4BD9-917A-8942A3D0DB1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7BBC1E3-9525-4117-9C9A-96BB3AAC4BA4}" type="datetimeFigureOut">
              <a:rPr lang="en-US" smtClean="0"/>
              <a:pPr/>
              <a:t>1/14/2010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DFADFA0-582A-4BD9-917A-8942A3D0DB1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7BBC1E3-9525-4117-9C9A-96BB3AAC4BA4}" type="datetimeFigureOut">
              <a:rPr lang="en-US" smtClean="0"/>
              <a:pPr/>
              <a:t>1/14/2010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DFADFA0-582A-4BD9-917A-8942A3D0DB1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7BBC1E3-9525-4117-9C9A-96BB3AAC4BA4}" type="datetimeFigureOut">
              <a:rPr lang="en-US" smtClean="0"/>
              <a:pPr/>
              <a:t>1/14/2010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DFADFA0-582A-4BD9-917A-8942A3D0DB1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7BBC1E3-9525-4117-9C9A-96BB3AAC4BA4}" type="datetimeFigureOut">
              <a:rPr lang="en-US" smtClean="0"/>
              <a:pPr/>
              <a:t>1/14/2010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FADFA0-582A-4BD9-917A-8942A3D0DB1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7BBC1E3-9525-4117-9C9A-96BB3AAC4BA4}" type="datetimeFigureOut">
              <a:rPr lang="en-US" smtClean="0"/>
              <a:pPr/>
              <a:t>1/14/2010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FADFA0-582A-4BD9-917A-8942A3D0DB14}"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7BBC1E3-9525-4117-9C9A-96BB3AAC4BA4}" type="datetimeFigureOut">
              <a:rPr lang="en-US" smtClean="0"/>
              <a:pPr/>
              <a:t>1/14/2010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DFADFA0-582A-4BD9-917A-8942A3D0DB1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2800" b="1" dirty="0" smtClean="0">
                <a:latin typeface="Times New Roman" pitchFamily="18" charset="0"/>
                <a:cs typeface="Times New Roman" pitchFamily="18" charset="0"/>
              </a:rPr>
              <a:t>Trends in US foreign policy before 1900</a:t>
            </a:r>
            <a:endParaRPr lang="en-US" sz="2800" b="1" dirty="0">
              <a:latin typeface="Times New Roman" pitchFamily="18" charset="0"/>
              <a:cs typeface="Times New Roman" pitchFamily="18" charset="0"/>
            </a:endParaRPr>
          </a:p>
        </p:txBody>
      </p:sp>
      <p:sp>
        <p:nvSpPr>
          <p:cNvPr id="3" name="Subtitle 2"/>
          <p:cNvSpPr>
            <a:spLocks noGrp="1"/>
          </p:cNvSpPr>
          <p:nvPr>
            <p:ph type="subTitle" idx="1"/>
          </p:nvPr>
        </p:nvSpPr>
        <p:spPr/>
        <p:txBody>
          <a:bodyPr/>
          <a:lstStyle/>
          <a:p>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             </a:t>
            </a:r>
            <a:r>
              <a:rPr lang="en-US" sz="2700" b="1" dirty="0" smtClean="0">
                <a:latin typeface="Times New Roman" pitchFamily="18" charset="0"/>
                <a:cs typeface="Times New Roman" pitchFamily="18" charset="0"/>
              </a:rPr>
              <a:t>Instances of the Use of U.S. Armed forces </a:t>
            </a:r>
            <a:br>
              <a:rPr lang="en-US" sz="2700" b="1" dirty="0" smtClean="0">
                <a:latin typeface="Times New Roman" pitchFamily="18" charset="0"/>
                <a:cs typeface="Times New Roman" pitchFamily="18" charset="0"/>
              </a:rPr>
            </a:br>
            <a:r>
              <a:rPr lang="en-US" sz="2700" b="1" dirty="0" smtClean="0">
                <a:latin typeface="Times New Roman" pitchFamily="18" charset="0"/>
                <a:cs typeface="Times New Roman" pitchFamily="18" charset="0"/>
              </a:rPr>
              <a:t>the 19</a:t>
            </a:r>
            <a:r>
              <a:rPr lang="en-US" sz="2700" b="1" baseline="30000" dirty="0" smtClean="0">
                <a:latin typeface="Times New Roman" pitchFamily="18" charset="0"/>
                <a:cs typeface="Times New Roman" pitchFamily="18" charset="0"/>
              </a:rPr>
              <a:t>th</a:t>
            </a:r>
            <a:r>
              <a:rPr lang="en-US" sz="2700" b="1" dirty="0" smtClean="0">
                <a:latin typeface="Times New Roman" pitchFamily="18" charset="0"/>
                <a:cs typeface="Times New Roman" pitchFamily="18" charset="0"/>
              </a:rPr>
              <a:t> and 20th Centuries</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47500" lnSpcReduction="20000"/>
          </a:bodyPr>
          <a:lstStyle/>
          <a:p>
            <a:pPr>
              <a:buNone/>
            </a:pPr>
            <a:endParaRPr lang="en-US" dirty="0" smtClean="0"/>
          </a:p>
          <a:p>
            <a:pPr>
              <a:buNone/>
            </a:pPr>
            <a:r>
              <a:rPr lang="en-US" dirty="0">
                <a:latin typeface="Times New Roman" pitchFamily="18" charset="0"/>
                <a:cs typeface="Times New Roman" pitchFamily="18" charset="0"/>
              </a:rPr>
              <a:t> </a:t>
            </a:r>
            <a:endParaRPr lang="en-US" b="1" dirty="0">
              <a:latin typeface="Times New Roman" pitchFamily="18" charset="0"/>
              <a:cs typeface="Times New Roman" pitchFamily="18" charset="0"/>
            </a:endParaRPr>
          </a:p>
          <a:p>
            <a:pPr>
              <a:buNone/>
            </a:pPr>
            <a:r>
              <a:rPr lang="en-US" sz="2900" b="1" dirty="0">
                <a:latin typeface="Times New Roman" pitchFamily="18" charset="0"/>
                <a:cs typeface="Times New Roman" pitchFamily="18" charset="0"/>
              </a:rPr>
              <a:t>  </a:t>
            </a:r>
          </a:p>
          <a:p>
            <a:pPr>
              <a:buNone/>
            </a:pPr>
            <a:r>
              <a:rPr lang="en-US" sz="2900" b="1" dirty="0" smtClean="0">
                <a:latin typeface="Times New Roman" pitchFamily="18" charset="0"/>
                <a:cs typeface="Times New Roman" pitchFamily="18" charset="0"/>
              </a:rPr>
              <a:t>        Scope              N.A</a:t>
            </a:r>
            <a:r>
              <a:rPr lang="en-US" sz="2900" b="1" dirty="0">
                <a:latin typeface="Times New Roman" pitchFamily="18" charset="0"/>
                <a:cs typeface="Times New Roman" pitchFamily="18" charset="0"/>
              </a:rPr>
              <a:t>. </a:t>
            </a:r>
            <a:r>
              <a:rPr lang="en-US" sz="2900" b="1" dirty="0" smtClean="0">
                <a:latin typeface="Times New Roman" pitchFamily="18" charset="0"/>
                <a:cs typeface="Times New Roman" pitchFamily="18" charset="0"/>
              </a:rPr>
              <a:t>    C-L.A</a:t>
            </a:r>
            <a:r>
              <a:rPr lang="en-US" sz="2900" b="1" dirty="0">
                <a:latin typeface="Times New Roman" pitchFamily="18" charset="0"/>
                <a:cs typeface="Times New Roman" pitchFamily="18" charset="0"/>
              </a:rPr>
              <a:t>. </a:t>
            </a:r>
            <a:r>
              <a:rPr lang="en-US" sz="2900" b="1" dirty="0" smtClean="0">
                <a:latin typeface="Times New Roman" pitchFamily="18" charset="0"/>
                <a:cs typeface="Times New Roman" pitchFamily="18" charset="0"/>
              </a:rPr>
              <a:t>     AF             ME-CA         </a:t>
            </a:r>
            <a:r>
              <a:rPr lang="en-US" sz="2900" b="1" dirty="0">
                <a:latin typeface="Times New Roman" pitchFamily="18" charset="0"/>
                <a:cs typeface="Times New Roman" pitchFamily="18" charset="0"/>
              </a:rPr>
              <a:t>Asia    </a:t>
            </a:r>
            <a:r>
              <a:rPr lang="en-US" sz="2900" b="1" dirty="0" smtClean="0">
                <a:latin typeface="Times New Roman" pitchFamily="18" charset="0"/>
                <a:cs typeface="Times New Roman" pitchFamily="18" charset="0"/>
              </a:rPr>
              <a:t>           Europe          Pac             Total</a:t>
            </a:r>
            <a:endParaRPr lang="en-US" sz="2900" b="1" dirty="0">
              <a:latin typeface="Times New Roman" pitchFamily="18" charset="0"/>
              <a:cs typeface="Times New Roman" pitchFamily="18" charset="0"/>
            </a:endParaRPr>
          </a:p>
          <a:p>
            <a:pPr>
              <a:buNone/>
            </a:pPr>
            <a:r>
              <a:rPr lang="en-US" sz="2900" b="1" dirty="0" smtClean="0">
                <a:latin typeface="Times New Roman" pitchFamily="18" charset="0"/>
                <a:cs typeface="Times New Roman" pitchFamily="18" charset="0"/>
              </a:rPr>
              <a:t>         1801-1900        2</a:t>
            </a:r>
            <a:r>
              <a:rPr lang="en-US" sz="2900" b="1" dirty="0">
                <a:latin typeface="Times New Roman" pitchFamily="18" charset="0"/>
                <a:cs typeface="Times New Roman" pitchFamily="18" charset="0"/>
              </a:rPr>
              <a:t>	</a:t>
            </a:r>
            <a:r>
              <a:rPr lang="en-US" sz="2900" b="1" dirty="0" smtClean="0">
                <a:latin typeface="Times New Roman" pitchFamily="18" charset="0"/>
                <a:cs typeface="Times New Roman" pitchFamily="18" charset="0"/>
              </a:rPr>
              <a:t>     7</a:t>
            </a:r>
            <a:r>
              <a:rPr lang="en-US" sz="2900" b="1" dirty="0">
                <a:latin typeface="Times New Roman" pitchFamily="18" charset="0"/>
                <a:cs typeface="Times New Roman" pitchFamily="18" charset="0"/>
              </a:rPr>
              <a:t>	</a:t>
            </a:r>
            <a:r>
              <a:rPr lang="en-US" sz="2900" b="1" dirty="0" smtClean="0">
                <a:latin typeface="Times New Roman" pitchFamily="18" charset="0"/>
                <a:cs typeface="Times New Roman" pitchFamily="18" charset="0"/>
              </a:rPr>
              <a:t>  3</a:t>
            </a:r>
            <a:r>
              <a:rPr lang="en-US" sz="2900" b="1" dirty="0">
                <a:latin typeface="Times New Roman" pitchFamily="18" charset="0"/>
                <a:cs typeface="Times New Roman" pitchFamily="18" charset="0"/>
              </a:rPr>
              <a:t>	0	4	</a:t>
            </a:r>
            <a:r>
              <a:rPr lang="en-US" sz="2900" b="1" dirty="0" smtClean="0">
                <a:latin typeface="Times New Roman" pitchFamily="18" charset="0"/>
                <a:cs typeface="Times New Roman" pitchFamily="18" charset="0"/>
              </a:rPr>
              <a:t>    1</a:t>
            </a:r>
            <a:r>
              <a:rPr lang="en-US" sz="2900" b="1" dirty="0">
                <a:latin typeface="Times New Roman" pitchFamily="18" charset="0"/>
                <a:cs typeface="Times New Roman" pitchFamily="18" charset="0"/>
              </a:rPr>
              <a:t>	</a:t>
            </a:r>
            <a:r>
              <a:rPr lang="en-US" sz="2900" b="1" dirty="0" smtClean="0">
                <a:latin typeface="Times New Roman" pitchFamily="18" charset="0"/>
                <a:cs typeface="Times New Roman" pitchFamily="18" charset="0"/>
              </a:rPr>
              <a:t>    6</a:t>
            </a:r>
            <a:r>
              <a:rPr lang="en-US" sz="2900" b="1" dirty="0">
                <a:latin typeface="Times New Roman" pitchFamily="18" charset="0"/>
                <a:cs typeface="Times New Roman" pitchFamily="18" charset="0"/>
              </a:rPr>
              <a:t>	</a:t>
            </a:r>
            <a:r>
              <a:rPr lang="en-US" sz="2900" b="1" dirty="0" smtClean="0">
                <a:latin typeface="Times New Roman" pitchFamily="18" charset="0"/>
                <a:cs typeface="Times New Roman" pitchFamily="18" charset="0"/>
              </a:rPr>
              <a:t>  23</a:t>
            </a:r>
            <a:endParaRPr lang="en-US" sz="2900" b="1" dirty="0">
              <a:latin typeface="Times New Roman" pitchFamily="18" charset="0"/>
              <a:cs typeface="Times New Roman" pitchFamily="18" charset="0"/>
            </a:endParaRPr>
          </a:p>
          <a:p>
            <a:pPr>
              <a:buNone/>
            </a:pPr>
            <a:r>
              <a:rPr lang="en-US" sz="2900" b="1" dirty="0" smtClean="0">
                <a:latin typeface="Times New Roman" pitchFamily="18" charset="0"/>
                <a:cs typeface="Times New Roman" pitchFamily="18" charset="0"/>
              </a:rPr>
              <a:t>         1901-2000        1</a:t>
            </a:r>
            <a:r>
              <a:rPr lang="en-US" sz="2900" b="1" dirty="0">
                <a:latin typeface="Times New Roman" pitchFamily="18" charset="0"/>
                <a:cs typeface="Times New Roman" pitchFamily="18" charset="0"/>
              </a:rPr>
              <a:t>	 </a:t>
            </a:r>
            <a:r>
              <a:rPr lang="en-US" sz="2900" b="1" dirty="0" smtClean="0">
                <a:latin typeface="Times New Roman" pitchFamily="18" charset="0"/>
                <a:cs typeface="Times New Roman" pitchFamily="18" charset="0"/>
              </a:rPr>
              <a:t>    8</a:t>
            </a:r>
            <a:r>
              <a:rPr lang="en-US" sz="2900" b="1" dirty="0">
                <a:latin typeface="Times New Roman" pitchFamily="18" charset="0"/>
                <a:cs typeface="Times New Roman" pitchFamily="18" charset="0"/>
              </a:rPr>
              <a:t>	</a:t>
            </a:r>
            <a:r>
              <a:rPr lang="en-US" sz="2900" b="1" dirty="0" smtClean="0">
                <a:latin typeface="Times New Roman" pitchFamily="18" charset="0"/>
                <a:cs typeface="Times New Roman" pitchFamily="18" charset="0"/>
              </a:rPr>
              <a:t>  3</a:t>
            </a:r>
            <a:r>
              <a:rPr lang="en-US" sz="2900" b="1" dirty="0">
                <a:latin typeface="Times New Roman" pitchFamily="18" charset="0"/>
                <a:cs typeface="Times New Roman" pitchFamily="18" charset="0"/>
              </a:rPr>
              <a:t>	 6	7	</a:t>
            </a:r>
            <a:r>
              <a:rPr lang="en-US" sz="2900" b="1" dirty="0" smtClean="0">
                <a:latin typeface="Times New Roman" pitchFamily="18" charset="0"/>
                <a:cs typeface="Times New Roman" pitchFamily="18" charset="0"/>
              </a:rPr>
              <a:t>     </a:t>
            </a:r>
            <a:r>
              <a:rPr lang="en-US" sz="2900" b="1" dirty="0">
                <a:latin typeface="Times New Roman" pitchFamily="18" charset="0"/>
                <a:cs typeface="Times New Roman" pitchFamily="18" charset="0"/>
              </a:rPr>
              <a:t>5	</a:t>
            </a:r>
            <a:r>
              <a:rPr lang="en-US" sz="2900" b="1" dirty="0" smtClean="0">
                <a:latin typeface="Times New Roman" pitchFamily="18" charset="0"/>
                <a:cs typeface="Times New Roman" pitchFamily="18" charset="0"/>
              </a:rPr>
              <a:t>    1</a:t>
            </a:r>
            <a:r>
              <a:rPr lang="en-US" sz="2900" b="1" dirty="0">
                <a:latin typeface="Times New Roman" pitchFamily="18" charset="0"/>
                <a:cs typeface="Times New Roman" pitchFamily="18" charset="0"/>
              </a:rPr>
              <a:t>	</a:t>
            </a:r>
            <a:r>
              <a:rPr lang="en-US" sz="2900" b="1" dirty="0" smtClean="0">
                <a:latin typeface="Times New Roman" pitchFamily="18" charset="0"/>
                <a:cs typeface="Times New Roman" pitchFamily="18" charset="0"/>
              </a:rPr>
              <a:t>  31</a:t>
            </a:r>
            <a:endParaRPr lang="en-US" sz="2900" b="1" dirty="0">
              <a:latin typeface="Times New Roman" pitchFamily="18" charset="0"/>
              <a:cs typeface="Times New Roman" pitchFamily="18" charset="0"/>
            </a:endParaRPr>
          </a:p>
          <a:p>
            <a:pPr>
              <a:buNone/>
            </a:pPr>
            <a:r>
              <a:rPr lang="en-US" sz="2900" b="1" dirty="0" smtClean="0">
                <a:latin typeface="Times New Roman" pitchFamily="18" charset="0"/>
                <a:cs typeface="Times New Roman" pitchFamily="18" charset="0"/>
              </a:rPr>
              <a:t>         Total                 3</a:t>
            </a:r>
            <a:r>
              <a:rPr lang="en-US" sz="2900" b="1" dirty="0">
                <a:latin typeface="Times New Roman" pitchFamily="18" charset="0"/>
                <a:cs typeface="Times New Roman" pitchFamily="18" charset="0"/>
              </a:rPr>
              <a:t>	</a:t>
            </a:r>
            <a:r>
              <a:rPr lang="en-US" sz="2900" b="1" dirty="0" smtClean="0">
                <a:latin typeface="Times New Roman" pitchFamily="18" charset="0"/>
                <a:cs typeface="Times New Roman" pitchFamily="18" charset="0"/>
              </a:rPr>
              <a:t>   15</a:t>
            </a:r>
            <a:r>
              <a:rPr lang="en-US" sz="2900" b="1" dirty="0">
                <a:latin typeface="Times New Roman" pitchFamily="18" charset="0"/>
                <a:cs typeface="Times New Roman" pitchFamily="18" charset="0"/>
              </a:rPr>
              <a:t>	</a:t>
            </a:r>
            <a:r>
              <a:rPr lang="en-US" sz="2900" b="1" dirty="0" smtClean="0">
                <a:latin typeface="Times New Roman" pitchFamily="18" charset="0"/>
                <a:cs typeface="Times New Roman" pitchFamily="18" charset="0"/>
              </a:rPr>
              <a:t>  6</a:t>
            </a:r>
            <a:r>
              <a:rPr lang="en-US" sz="2900" b="1" dirty="0">
                <a:latin typeface="Times New Roman" pitchFamily="18" charset="0"/>
                <a:cs typeface="Times New Roman" pitchFamily="18" charset="0"/>
              </a:rPr>
              <a:t>	 6 	11	 </a:t>
            </a:r>
            <a:r>
              <a:rPr lang="en-US" sz="2900" b="1" dirty="0" smtClean="0">
                <a:latin typeface="Times New Roman" pitchFamily="18" charset="0"/>
                <a:cs typeface="Times New Roman" pitchFamily="18" charset="0"/>
              </a:rPr>
              <a:t>    6</a:t>
            </a:r>
            <a:r>
              <a:rPr lang="en-US" sz="2900" b="1" dirty="0">
                <a:latin typeface="Times New Roman" pitchFamily="18" charset="0"/>
                <a:cs typeface="Times New Roman" pitchFamily="18" charset="0"/>
              </a:rPr>
              <a:t>	</a:t>
            </a:r>
            <a:r>
              <a:rPr lang="en-US" sz="2900" b="1" dirty="0" smtClean="0">
                <a:latin typeface="Times New Roman" pitchFamily="18" charset="0"/>
                <a:cs typeface="Times New Roman" pitchFamily="18" charset="0"/>
              </a:rPr>
              <a:t>    </a:t>
            </a:r>
            <a:r>
              <a:rPr lang="en-US" sz="2900" b="1" dirty="0">
                <a:latin typeface="Times New Roman" pitchFamily="18" charset="0"/>
                <a:cs typeface="Times New Roman" pitchFamily="18" charset="0"/>
              </a:rPr>
              <a:t>7	</a:t>
            </a:r>
            <a:r>
              <a:rPr lang="en-US" sz="2900" b="1" dirty="0" smtClean="0">
                <a:latin typeface="Times New Roman" pitchFamily="18" charset="0"/>
                <a:cs typeface="Times New Roman" pitchFamily="18" charset="0"/>
              </a:rPr>
              <a:t>  </a:t>
            </a:r>
            <a:r>
              <a:rPr lang="en-US" sz="2900" b="1" dirty="0">
                <a:latin typeface="Times New Roman" pitchFamily="18" charset="0"/>
                <a:cs typeface="Times New Roman" pitchFamily="18" charset="0"/>
              </a:rPr>
              <a:t>54</a:t>
            </a:r>
          </a:p>
          <a:p>
            <a:pPr>
              <a:buNone/>
            </a:pPr>
            <a:r>
              <a:rPr lang="en-US" sz="2900" b="1" dirty="0">
                <a:latin typeface="Times New Roman" pitchFamily="18" charset="0"/>
                <a:cs typeface="Times New Roman" pitchFamily="18" charset="0"/>
              </a:rPr>
              <a:t> </a:t>
            </a:r>
            <a:r>
              <a:rPr lang="en-US" sz="2900" b="1" dirty="0" smtClean="0">
                <a:latin typeface="Times New Roman" pitchFamily="18" charset="0"/>
                <a:cs typeface="Times New Roman" pitchFamily="18" charset="0"/>
              </a:rPr>
              <a:t> </a:t>
            </a:r>
            <a:endParaRPr lang="en-US" sz="2900" b="1" dirty="0">
              <a:latin typeface="Times New Roman" pitchFamily="18" charset="0"/>
              <a:cs typeface="Times New Roman" pitchFamily="18" charset="0"/>
            </a:endParaRPr>
          </a:p>
          <a:p>
            <a:pPr>
              <a:buNone/>
            </a:pPr>
            <a:r>
              <a:rPr lang="en-US" sz="2900" b="1" dirty="0" smtClean="0">
                <a:latin typeface="Times New Roman" pitchFamily="18" charset="0"/>
                <a:cs typeface="Times New Roman" pitchFamily="18" charset="0"/>
              </a:rPr>
              <a:t>         Frequency       N.A</a:t>
            </a:r>
            <a:r>
              <a:rPr lang="en-US" sz="2900" b="1" dirty="0">
                <a:latin typeface="Times New Roman" pitchFamily="18" charset="0"/>
                <a:cs typeface="Times New Roman" pitchFamily="18" charset="0"/>
              </a:rPr>
              <a:t>.   C-L.A. </a:t>
            </a:r>
            <a:r>
              <a:rPr lang="en-US" sz="2900" b="1" dirty="0" smtClean="0">
                <a:latin typeface="Times New Roman" pitchFamily="18" charset="0"/>
                <a:cs typeface="Times New Roman" pitchFamily="18" charset="0"/>
              </a:rPr>
              <a:t>      AF         </a:t>
            </a:r>
            <a:r>
              <a:rPr lang="en-US" sz="2900" b="1" dirty="0">
                <a:latin typeface="Times New Roman" pitchFamily="18" charset="0"/>
                <a:cs typeface="Times New Roman" pitchFamily="18" charset="0"/>
              </a:rPr>
              <a:t>ME-CA  </a:t>
            </a:r>
            <a:r>
              <a:rPr lang="en-US" sz="2900" b="1" dirty="0" smtClean="0">
                <a:latin typeface="Times New Roman" pitchFamily="18" charset="0"/>
                <a:cs typeface="Times New Roman" pitchFamily="18" charset="0"/>
              </a:rPr>
              <a:t>            Asia               Europe       </a:t>
            </a:r>
            <a:r>
              <a:rPr lang="en-US" sz="2900" b="1" dirty="0">
                <a:latin typeface="Times New Roman" pitchFamily="18" charset="0"/>
                <a:cs typeface="Times New Roman" pitchFamily="18" charset="0"/>
              </a:rPr>
              <a:t>Pac      </a:t>
            </a:r>
            <a:r>
              <a:rPr lang="en-US" sz="2900" b="1" dirty="0" smtClean="0">
                <a:latin typeface="Times New Roman" pitchFamily="18" charset="0"/>
                <a:cs typeface="Times New Roman" pitchFamily="18" charset="0"/>
              </a:rPr>
              <a:t>         Total</a:t>
            </a:r>
            <a:endParaRPr lang="en-US" sz="2900" b="1" dirty="0">
              <a:latin typeface="Times New Roman" pitchFamily="18" charset="0"/>
              <a:cs typeface="Times New Roman" pitchFamily="18" charset="0"/>
            </a:endParaRPr>
          </a:p>
          <a:p>
            <a:pPr>
              <a:buNone/>
            </a:pPr>
            <a:r>
              <a:rPr lang="en-US" sz="2900" b="1" dirty="0" smtClean="0">
                <a:latin typeface="Times New Roman" pitchFamily="18" charset="0"/>
                <a:cs typeface="Times New Roman" pitchFamily="18" charset="0"/>
              </a:rPr>
              <a:t>         1801-1900       </a:t>
            </a:r>
            <a:r>
              <a:rPr lang="en-US" sz="2900" b="1" dirty="0">
                <a:latin typeface="Times New Roman" pitchFamily="18" charset="0"/>
                <a:cs typeface="Times New Roman" pitchFamily="18" charset="0"/>
              </a:rPr>
              <a:t>9	</a:t>
            </a:r>
            <a:r>
              <a:rPr lang="en-US" sz="2900" b="1" dirty="0" smtClean="0">
                <a:latin typeface="Times New Roman" pitchFamily="18" charset="0"/>
                <a:cs typeface="Times New Roman" pitchFamily="18" charset="0"/>
              </a:rPr>
              <a:t>      </a:t>
            </a:r>
            <a:r>
              <a:rPr lang="en-US" sz="2900" b="1" dirty="0">
                <a:latin typeface="Times New Roman" pitchFamily="18" charset="0"/>
                <a:cs typeface="Times New Roman" pitchFamily="18" charset="0"/>
              </a:rPr>
              <a:t>7	</a:t>
            </a:r>
            <a:r>
              <a:rPr lang="en-US" sz="2900" b="1" dirty="0" smtClean="0">
                <a:latin typeface="Times New Roman" pitchFamily="18" charset="0"/>
                <a:cs typeface="Times New Roman" pitchFamily="18" charset="0"/>
              </a:rPr>
              <a:t>  5</a:t>
            </a:r>
            <a:r>
              <a:rPr lang="en-US" sz="2900" b="1" dirty="0">
                <a:latin typeface="Times New Roman" pitchFamily="18" charset="0"/>
                <a:cs typeface="Times New Roman" pitchFamily="18" charset="0"/>
              </a:rPr>
              <a:t>	 1	</a:t>
            </a:r>
            <a:r>
              <a:rPr lang="en-US" sz="2900" b="1" dirty="0" smtClean="0">
                <a:latin typeface="Times New Roman" pitchFamily="18" charset="0"/>
                <a:cs typeface="Times New Roman" pitchFamily="18" charset="0"/>
              </a:rPr>
              <a:t>  11</a:t>
            </a:r>
            <a:r>
              <a:rPr lang="en-US" sz="2900" b="1" dirty="0">
                <a:latin typeface="Times New Roman" pitchFamily="18" charset="0"/>
                <a:cs typeface="Times New Roman" pitchFamily="18" charset="0"/>
              </a:rPr>
              <a:t>	</a:t>
            </a:r>
            <a:r>
              <a:rPr lang="en-US" sz="2900" b="1" dirty="0" smtClean="0">
                <a:latin typeface="Times New Roman" pitchFamily="18" charset="0"/>
                <a:cs typeface="Times New Roman" pitchFamily="18" charset="0"/>
              </a:rPr>
              <a:t>      1 </a:t>
            </a:r>
            <a:r>
              <a:rPr lang="en-US" sz="2900" b="1" dirty="0">
                <a:latin typeface="Times New Roman" pitchFamily="18" charset="0"/>
                <a:cs typeface="Times New Roman" pitchFamily="18" charset="0"/>
              </a:rPr>
              <a:t>	</a:t>
            </a:r>
            <a:r>
              <a:rPr lang="en-US" sz="2900" b="1" dirty="0" smtClean="0">
                <a:latin typeface="Times New Roman" pitchFamily="18" charset="0"/>
                <a:cs typeface="Times New Roman" pitchFamily="18" charset="0"/>
              </a:rPr>
              <a:t>   11</a:t>
            </a:r>
            <a:r>
              <a:rPr lang="en-US" sz="2900" b="1" dirty="0">
                <a:latin typeface="Times New Roman" pitchFamily="18" charset="0"/>
                <a:cs typeface="Times New Roman" pitchFamily="18" charset="0"/>
              </a:rPr>
              <a:t>	  51</a:t>
            </a:r>
          </a:p>
          <a:p>
            <a:pPr>
              <a:buNone/>
            </a:pPr>
            <a:r>
              <a:rPr lang="en-US" sz="2900" b="1" dirty="0" smtClean="0">
                <a:latin typeface="Times New Roman" pitchFamily="18" charset="0"/>
                <a:cs typeface="Times New Roman" pitchFamily="18" charset="0"/>
              </a:rPr>
              <a:t>         1901-2000       </a:t>
            </a:r>
            <a:r>
              <a:rPr lang="en-US" sz="2900" b="1" dirty="0">
                <a:latin typeface="Times New Roman" pitchFamily="18" charset="0"/>
                <a:cs typeface="Times New Roman" pitchFamily="18" charset="0"/>
              </a:rPr>
              <a:t>2	</a:t>
            </a:r>
            <a:r>
              <a:rPr lang="en-US" sz="2900" b="1" dirty="0" smtClean="0">
                <a:latin typeface="Times New Roman" pitchFamily="18" charset="0"/>
                <a:cs typeface="Times New Roman" pitchFamily="18" charset="0"/>
              </a:rPr>
              <a:t>     24</a:t>
            </a:r>
            <a:r>
              <a:rPr lang="en-US" sz="2900" b="1" dirty="0">
                <a:latin typeface="Times New Roman" pitchFamily="18" charset="0"/>
                <a:cs typeface="Times New Roman" pitchFamily="18" charset="0"/>
              </a:rPr>
              <a:t>	</a:t>
            </a:r>
            <a:r>
              <a:rPr lang="en-US" sz="2900" b="1" dirty="0" smtClean="0">
                <a:latin typeface="Times New Roman" pitchFamily="18" charset="0"/>
                <a:cs typeface="Times New Roman" pitchFamily="18" charset="0"/>
              </a:rPr>
              <a:t>  3</a:t>
            </a:r>
            <a:r>
              <a:rPr lang="en-US" sz="2900" b="1" dirty="0">
                <a:latin typeface="Times New Roman" pitchFamily="18" charset="0"/>
                <a:cs typeface="Times New Roman" pitchFamily="18" charset="0"/>
              </a:rPr>
              <a:t>	12	</a:t>
            </a:r>
            <a:r>
              <a:rPr lang="en-US" sz="2900" b="1" dirty="0" smtClean="0">
                <a:latin typeface="Times New Roman" pitchFamily="18" charset="0"/>
                <a:cs typeface="Times New Roman" pitchFamily="18" charset="0"/>
              </a:rPr>
              <a:t>  17</a:t>
            </a:r>
            <a:r>
              <a:rPr lang="en-US" sz="2900" b="1" dirty="0">
                <a:latin typeface="Times New Roman" pitchFamily="18" charset="0"/>
                <a:cs typeface="Times New Roman" pitchFamily="18" charset="0"/>
              </a:rPr>
              <a:t>	</a:t>
            </a:r>
            <a:r>
              <a:rPr lang="en-US" sz="2900" b="1" dirty="0" smtClean="0">
                <a:latin typeface="Times New Roman" pitchFamily="18" charset="0"/>
                <a:cs typeface="Times New Roman" pitchFamily="18" charset="0"/>
              </a:rPr>
              <a:t>      6</a:t>
            </a:r>
            <a:r>
              <a:rPr lang="en-US" sz="2900" b="1" dirty="0">
                <a:latin typeface="Times New Roman" pitchFamily="18" charset="0"/>
                <a:cs typeface="Times New Roman" pitchFamily="18" charset="0"/>
              </a:rPr>
              <a:t>	 </a:t>
            </a:r>
            <a:r>
              <a:rPr lang="en-US" sz="2900" b="1" dirty="0" smtClean="0">
                <a:latin typeface="Times New Roman" pitchFamily="18" charset="0"/>
                <a:cs typeface="Times New Roman" pitchFamily="18" charset="0"/>
              </a:rPr>
              <a:t>   </a:t>
            </a:r>
            <a:r>
              <a:rPr lang="en-US" sz="2900" b="1" dirty="0">
                <a:latin typeface="Times New Roman" pitchFamily="18" charset="0"/>
                <a:cs typeface="Times New Roman" pitchFamily="18" charset="0"/>
              </a:rPr>
              <a:t>2	  64</a:t>
            </a:r>
          </a:p>
          <a:p>
            <a:pPr>
              <a:buNone/>
            </a:pPr>
            <a:r>
              <a:rPr lang="en-US" sz="2900" b="1" dirty="0" smtClean="0">
                <a:latin typeface="Times New Roman" pitchFamily="18" charset="0"/>
                <a:cs typeface="Times New Roman" pitchFamily="18" charset="0"/>
              </a:rPr>
              <a:t>          Total</a:t>
            </a:r>
            <a:r>
              <a:rPr lang="en-US" sz="2900" b="1" dirty="0">
                <a:latin typeface="Times New Roman" pitchFamily="18" charset="0"/>
                <a:cs typeface="Times New Roman" pitchFamily="18" charset="0"/>
              </a:rPr>
              <a:t>	           11	</a:t>
            </a:r>
            <a:r>
              <a:rPr lang="en-US" sz="2900" b="1" dirty="0" smtClean="0">
                <a:latin typeface="Times New Roman" pitchFamily="18" charset="0"/>
                <a:cs typeface="Times New Roman" pitchFamily="18" charset="0"/>
              </a:rPr>
              <a:t>     31</a:t>
            </a:r>
            <a:r>
              <a:rPr lang="en-US" sz="2900" b="1" dirty="0">
                <a:latin typeface="Times New Roman" pitchFamily="18" charset="0"/>
                <a:cs typeface="Times New Roman" pitchFamily="18" charset="0"/>
              </a:rPr>
              <a:t>	</a:t>
            </a:r>
            <a:r>
              <a:rPr lang="en-US" sz="2900" b="1" dirty="0" smtClean="0">
                <a:latin typeface="Times New Roman" pitchFamily="18" charset="0"/>
                <a:cs typeface="Times New Roman" pitchFamily="18" charset="0"/>
              </a:rPr>
              <a:t>  8</a:t>
            </a:r>
            <a:r>
              <a:rPr lang="en-US" sz="2900" b="1" dirty="0">
                <a:latin typeface="Times New Roman" pitchFamily="18" charset="0"/>
                <a:cs typeface="Times New Roman" pitchFamily="18" charset="0"/>
              </a:rPr>
              <a:t>	13	</a:t>
            </a:r>
            <a:r>
              <a:rPr lang="en-US" sz="2900" b="1" dirty="0" smtClean="0">
                <a:latin typeface="Times New Roman" pitchFamily="18" charset="0"/>
                <a:cs typeface="Times New Roman" pitchFamily="18" charset="0"/>
              </a:rPr>
              <a:t>  28</a:t>
            </a:r>
            <a:r>
              <a:rPr lang="en-US" sz="2900" b="1" dirty="0">
                <a:latin typeface="Times New Roman" pitchFamily="18" charset="0"/>
                <a:cs typeface="Times New Roman" pitchFamily="18" charset="0"/>
              </a:rPr>
              <a:t>	</a:t>
            </a:r>
            <a:r>
              <a:rPr lang="en-US" sz="2900" b="1" dirty="0" smtClean="0">
                <a:latin typeface="Times New Roman" pitchFamily="18" charset="0"/>
                <a:cs typeface="Times New Roman" pitchFamily="18" charset="0"/>
              </a:rPr>
              <a:t>      7</a:t>
            </a:r>
            <a:r>
              <a:rPr lang="en-US" sz="2900" b="1" dirty="0">
                <a:latin typeface="Times New Roman" pitchFamily="18" charset="0"/>
                <a:cs typeface="Times New Roman" pitchFamily="18" charset="0"/>
              </a:rPr>
              <a:t>	</a:t>
            </a:r>
            <a:r>
              <a:rPr lang="en-US" sz="2900" b="1" dirty="0" smtClean="0">
                <a:latin typeface="Times New Roman" pitchFamily="18" charset="0"/>
                <a:cs typeface="Times New Roman" pitchFamily="18" charset="0"/>
              </a:rPr>
              <a:t>   13</a:t>
            </a:r>
            <a:r>
              <a:rPr lang="en-US" sz="2900" b="1" dirty="0">
                <a:latin typeface="Times New Roman" pitchFamily="18" charset="0"/>
                <a:cs typeface="Times New Roman" pitchFamily="18" charset="0"/>
              </a:rPr>
              <a:t>	115</a:t>
            </a:r>
          </a:p>
          <a:p>
            <a:pPr>
              <a:buNone/>
            </a:pPr>
            <a:r>
              <a:rPr lang="en-US" sz="2900" b="1" dirty="0">
                <a:latin typeface="Times New Roman" pitchFamily="18" charset="0"/>
                <a:cs typeface="Times New Roman" pitchFamily="18" charset="0"/>
              </a:rPr>
              <a:t> </a:t>
            </a:r>
          </a:p>
          <a:p>
            <a:pPr>
              <a:buNone/>
            </a:pPr>
            <a:r>
              <a:rPr lang="en-US" sz="2900" b="1" dirty="0">
                <a:latin typeface="Times New Roman" pitchFamily="18" charset="0"/>
                <a:cs typeface="Times New Roman" pitchFamily="18" charset="0"/>
              </a:rPr>
              <a:t> </a:t>
            </a:r>
          </a:p>
          <a:p>
            <a:pPr>
              <a:buNone/>
            </a:pPr>
            <a:r>
              <a:rPr lang="en-US" sz="2900" b="1" dirty="0" smtClean="0">
                <a:latin typeface="Times New Roman" pitchFamily="18" charset="0"/>
                <a:cs typeface="Times New Roman" pitchFamily="18" charset="0"/>
              </a:rPr>
              <a:t>        </a:t>
            </a:r>
            <a:r>
              <a:rPr lang="en-US" sz="2900" b="1" dirty="0">
                <a:latin typeface="Times New Roman" pitchFamily="18" charset="0"/>
                <a:cs typeface="Times New Roman" pitchFamily="18" charset="0"/>
              </a:rPr>
              <a:t>N.A denotes North American and includes Mexico, C-L.A. is the Caribbean and Latin America, AF stands for Africa, ME-CA includes the Middle East and Central Asia and includes Turkey, and Pac denotes the Pacific Islands and includes all places not on the Asian mainland except Japan and Formosa (Taiwan).  </a:t>
            </a:r>
          </a:p>
          <a:p>
            <a:pPr>
              <a:buNone/>
            </a:pP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2000" dirty="0" smtClean="0">
                <a:latin typeface="Times New Roman" pitchFamily="18" charset="0"/>
                <a:cs typeface="Times New Roman" pitchFamily="18" charset="0"/>
              </a:rPr>
              <a:t>Some conclusions from the data</a:t>
            </a:r>
            <a:endParaRPr lang="en-US" sz="20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buAutoNum type="arabicPeriod"/>
            </a:pPr>
            <a:r>
              <a:rPr lang="en-US" sz="1800" dirty="0" smtClean="0">
                <a:latin typeface="Times New Roman" pitchFamily="18" charset="0"/>
                <a:cs typeface="Times New Roman" pitchFamily="18" charset="0"/>
              </a:rPr>
              <a:t>US military forces deployed to 23 locations and effectively globally in the 1800s</a:t>
            </a:r>
          </a:p>
          <a:p>
            <a:pPr>
              <a:buNone/>
            </a:pPr>
            <a:endParaRPr lang="en-US" sz="1800" dirty="0" smtClean="0">
              <a:latin typeface="Times New Roman" pitchFamily="18" charset="0"/>
              <a:cs typeface="Times New Roman" pitchFamily="18" charset="0"/>
            </a:endParaRPr>
          </a:p>
          <a:p>
            <a:pPr>
              <a:buAutoNum type="arabicPeriod" startAt="2"/>
            </a:pPr>
            <a:r>
              <a:rPr lang="en-US" sz="1800" dirty="0" smtClean="0">
                <a:latin typeface="Times New Roman" pitchFamily="18" charset="0"/>
                <a:cs typeface="Times New Roman" pitchFamily="18" charset="0"/>
              </a:rPr>
              <a:t>US forces deployed once every two years in the 1800s and once every 1.5 years in the 1900</a:t>
            </a:r>
          </a:p>
          <a:p>
            <a:pPr>
              <a:buAutoNum type="arabicPeriod" startAt="3"/>
            </a:pPr>
            <a:r>
              <a:rPr lang="en-US" sz="1800" dirty="0" smtClean="0">
                <a:latin typeface="Times New Roman" pitchFamily="18" charset="0"/>
                <a:cs typeface="Times New Roman" pitchFamily="18" charset="0"/>
              </a:rPr>
              <a:t>Most deployments in both centuries are very short – less than a year  -- with some critical exceptions  (20</a:t>
            </a:r>
            <a:r>
              <a:rPr lang="en-US" sz="1800" baseline="30000" dirty="0" smtClean="0">
                <a:latin typeface="Times New Roman" pitchFamily="18" charset="0"/>
                <a:cs typeface="Times New Roman" pitchFamily="18" charset="0"/>
              </a:rPr>
              <a:t>th</a:t>
            </a:r>
            <a:r>
              <a:rPr lang="en-US" sz="1800" dirty="0" smtClean="0">
                <a:latin typeface="Times New Roman" pitchFamily="18" charset="0"/>
                <a:cs typeface="Times New Roman" pitchFamily="18" charset="0"/>
              </a:rPr>
              <a:t> century  Central America, China, SE Asia, Middle East)</a:t>
            </a:r>
          </a:p>
          <a:p>
            <a:pPr>
              <a:buNone/>
            </a:pPr>
            <a:r>
              <a:rPr lang="en-US" sz="1800" dirty="0" smtClean="0">
                <a:latin typeface="Times New Roman" pitchFamily="18" charset="0"/>
                <a:cs typeface="Times New Roman" pitchFamily="18" charset="0"/>
              </a:rPr>
              <a:t>4. While frequency and scope and magnitude (size of forces and casualties) definitely are greater in the 20</a:t>
            </a:r>
            <a:r>
              <a:rPr lang="en-US" sz="1800" baseline="30000" dirty="0" smtClean="0">
                <a:latin typeface="Times New Roman" pitchFamily="18" charset="0"/>
                <a:cs typeface="Times New Roman" pitchFamily="18" charset="0"/>
              </a:rPr>
              <a:t>th</a:t>
            </a:r>
            <a:r>
              <a:rPr lang="en-US" sz="1800" dirty="0" smtClean="0">
                <a:latin typeface="Times New Roman" pitchFamily="18" charset="0"/>
                <a:cs typeface="Times New Roman" pitchFamily="18" charset="0"/>
              </a:rPr>
              <a:t> century, the substantial instances and scope of military activity suggest significant continuity</a:t>
            </a:r>
          </a:p>
          <a:p>
            <a:pPr>
              <a:buNone/>
            </a:pPr>
            <a:endParaRPr lang="en-US" sz="1800" dirty="0" smtClean="0">
              <a:latin typeface="Times New Roman" pitchFamily="18" charset="0"/>
              <a:cs typeface="Times New Roman" pitchFamily="18" charset="0"/>
            </a:endParaRPr>
          </a:p>
          <a:p>
            <a:pPr>
              <a:buNone/>
            </a:pPr>
            <a:r>
              <a:rPr lang="en-US" sz="1800" dirty="0" smtClean="0">
                <a:latin typeface="Times New Roman" pitchFamily="18" charset="0"/>
                <a:cs typeface="Times New Roman" pitchFamily="18" charset="0"/>
              </a:rPr>
              <a:t>Lets look at longitudinal use of US military force – next figure</a:t>
            </a:r>
            <a:endParaRPr lang="en-US" sz="1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a:stretch>
            <a:fillRect/>
          </a:stretch>
        </p:blipFill>
        <p:spPr bwMode="auto">
          <a:xfrm>
            <a:off x="1676400" y="1600200"/>
            <a:ext cx="6934200" cy="3505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2000" dirty="0" smtClean="0">
                <a:latin typeface="Times New Roman" pitchFamily="18" charset="0"/>
                <a:cs typeface="Times New Roman" pitchFamily="18" charset="0"/>
              </a:rPr>
              <a:t>Longitudinal Results</a:t>
            </a:r>
            <a:endParaRPr lang="en-US" sz="2000"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a:buNone/>
            </a:pPr>
            <a:endParaRPr lang="en-US" dirty="0" smtClean="0"/>
          </a:p>
          <a:p>
            <a:pPr>
              <a:buNone/>
            </a:pPr>
            <a:r>
              <a:rPr lang="en-US" sz="1800" dirty="0" smtClean="0">
                <a:latin typeface="Times New Roman" pitchFamily="18" charset="0"/>
                <a:cs typeface="Times New Roman" pitchFamily="18" charset="0"/>
              </a:rPr>
              <a:t>From prior figure – what pattern emerge – obviously fluctuates – but mean five year interval frequency is 2.55 in 1800s and 3.2 in the 1900s  note that of the 40 five year intervals in the time frame only 3 have zero instances of the use of US military force (two in 19</a:t>
            </a:r>
            <a:r>
              <a:rPr lang="en-US" sz="1800" baseline="30000" dirty="0" smtClean="0">
                <a:latin typeface="Times New Roman" pitchFamily="18" charset="0"/>
                <a:cs typeface="Times New Roman" pitchFamily="18" charset="0"/>
              </a:rPr>
              <a:t>th</a:t>
            </a:r>
            <a:r>
              <a:rPr lang="en-US" sz="1800" dirty="0" smtClean="0">
                <a:latin typeface="Times New Roman" pitchFamily="18" charset="0"/>
                <a:cs typeface="Times New Roman" pitchFamily="18" charset="0"/>
              </a:rPr>
              <a:t> and 1 in the 20</a:t>
            </a:r>
            <a:r>
              <a:rPr lang="en-US" sz="1800" baseline="30000" dirty="0" smtClean="0">
                <a:latin typeface="Times New Roman" pitchFamily="18" charset="0"/>
                <a:cs typeface="Times New Roman" pitchFamily="18" charset="0"/>
              </a:rPr>
              <a:t>th</a:t>
            </a:r>
            <a:r>
              <a:rPr lang="en-US" sz="1800" dirty="0" smtClean="0">
                <a:latin typeface="Times New Roman" pitchFamily="18" charset="0"/>
                <a:cs typeface="Times New Roman" pitchFamily="18" charset="0"/>
              </a:rPr>
              <a:t> century)  -- note that in the 1800s these occurred at the heights of the American Indian Wars</a:t>
            </a:r>
          </a:p>
          <a:p>
            <a:pPr>
              <a:buNone/>
            </a:pPr>
            <a:endParaRPr lang="en-US" sz="1800" dirty="0" smtClean="0">
              <a:latin typeface="Times New Roman" pitchFamily="18" charset="0"/>
              <a:cs typeface="Times New Roman" pitchFamily="18" charset="0"/>
            </a:endParaRPr>
          </a:p>
          <a:p>
            <a:pPr>
              <a:buNone/>
            </a:pPr>
            <a:r>
              <a:rPr lang="en-US" sz="1800" dirty="0" smtClean="0">
                <a:latin typeface="Times New Roman" pitchFamily="18" charset="0"/>
                <a:cs typeface="Times New Roman" pitchFamily="18" charset="0"/>
              </a:rPr>
              <a:t>How does this all relate to the cycles story of Julian Go’s analysis –</a:t>
            </a:r>
          </a:p>
          <a:p>
            <a:pPr>
              <a:buNone/>
            </a:pPr>
            <a:endParaRPr lang="en-US" sz="1800" dirty="0" smtClean="0">
              <a:latin typeface="Times New Roman" pitchFamily="18" charset="0"/>
              <a:cs typeface="Times New Roman" pitchFamily="18" charset="0"/>
            </a:endParaRPr>
          </a:p>
          <a:p>
            <a:pPr>
              <a:buNone/>
            </a:pPr>
            <a:r>
              <a:rPr lang="en-US" sz="1800" dirty="0" smtClean="0">
                <a:latin typeface="Times New Roman" pitchFamily="18" charset="0"/>
                <a:cs typeface="Times New Roman" pitchFamily="18" charset="0"/>
              </a:rPr>
              <a:t>His is a story about imperialistic activities and how they are related to Hegemonic rise, maturity and decline – we are less interested in the hegemonic cycle argument but it is an interesting one and relates to work by Paul Kennedy and others – George </a:t>
            </a:r>
            <a:r>
              <a:rPr lang="en-US" sz="1800" dirty="0" err="1" smtClean="0">
                <a:latin typeface="Times New Roman" pitchFamily="18" charset="0"/>
                <a:cs typeface="Times New Roman" pitchFamily="18" charset="0"/>
              </a:rPr>
              <a:t>Modelski’s</a:t>
            </a:r>
            <a:r>
              <a:rPr lang="en-US" sz="1800" dirty="0" smtClean="0">
                <a:latin typeface="Times New Roman" pitchFamily="18" charset="0"/>
                <a:cs typeface="Times New Roman" pitchFamily="18" charset="0"/>
              </a:rPr>
              <a:t> long cycles</a:t>
            </a:r>
          </a:p>
          <a:p>
            <a:pPr>
              <a:buNone/>
            </a:pPr>
            <a:endParaRPr lang="en-US" sz="2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2000" dirty="0" smtClean="0">
                <a:latin typeface="Times New Roman" pitchFamily="18" charset="0"/>
                <a:cs typeface="Times New Roman" pitchFamily="18" charset="0"/>
              </a:rPr>
              <a:t>Go’s  Cycles and Waves</a:t>
            </a:r>
            <a:endParaRPr lang="en-US" sz="20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buNone/>
            </a:pPr>
            <a:r>
              <a:rPr lang="en-US" sz="2000" dirty="0" smtClean="0">
                <a:latin typeface="Times New Roman" pitchFamily="18" charset="0"/>
                <a:cs typeface="Times New Roman" pitchFamily="18" charset="0"/>
              </a:rPr>
              <a:t> Go argues for waves of high and low activity --- but remember it is all in an imperialistic mode    i.e.  He assumes basic continuity  in imperialistic activities but claims variations in levels</a:t>
            </a:r>
          </a:p>
          <a:p>
            <a:pPr>
              <a:buNone/>
            </a:pPr>
            <a:endParaRPr lang="en-US" sz="2000" dirty="0" smtClean="0">
              <a:latin typeface="Times New Roman" pitchFamily="18" charset="0"/>
              <a:cs typeface="Times New Roman" pitchFamily="18" charset="0"/>
            </a:endParaRPr>
          </a:p>
          <a:p>
            <a:pPr>
              <a:buNone/>
            </a:pPr>
            <a:r>
              <a:rPr lang="en-US" sz="2000" dirty="0" smtClean="0">
                <a:latin typeface="Times New Roman" pitchFamily="18" charset="0"/>
                <a:cs typeface="Times New Roman" pitchFamily="18" charset="0"/>
              </a:rPr>
              <a:t>Note periods of “low activity”  1826-39, 1871-97, 1926-1980</a:t>
            </a:r>
          </a:p>
          <a:p>
            <a:pPr>
              <a:buNone/>
            </a:pPr>
            <a:endParaRPr lang="en-US" sz="2000" dirty="0" smtClean="0">
              <a:latin typeface="Times New Roman" pitchFamily="18" charset="0"/>
              <a:cs typeface="Times New Roman" pitchFamily="18" charset="0"/>
            </a:endParaRPr>
          </a:p>
          <a:p>
            <a:pPr>
              <a:buNone/>
            </a:pPr>
            <a:r>
              <a:rPr lang="en-US" sz="2000" dirty="0" smtClean="0">
                <a:latin typeface="Times New Roman" pitchFamily="18" charset="0"/>
                <a:cs typeface="Times New Roman" pitchFamily="18" charset="0"/>
              </a:rPr>
              <a:t>This  “matches” our data around the 1870 and for the late 1930s --  what’s wrong  -- misses the American Indian Wars and misses all kinds of covert and proxy activities during the Cold War</a:t>
            </a:r>
            <a:endParaRPr lang="en-US" sz="2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2000" dirty="0" smtClean="0">
                <a:latin typeface="Times New Roman" pitchFamily="18" charset="0"/>
                <a:cs typeface="Times New Roman" pitchFamily="18" charset="0"/>
              </a:rPr>
              <a:t>Foreign Policy Instruments development during the 1800s and in the Early States of the Client State Era</a:t>
            </a:r>
            <a:endParaRPr lang="en-US" sz="20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92500" lnSpcReduction="20000"/>
          </a:bodyPr>
          <a:lstStyle/>
          <a:p>
            <a:pPr>
              <a:buNone/>
            </a:pPr>
            <a:endParaRPr lang="en-US" sz="2000" dirty="0" smtClean="0">
              <a:latin typeface="Times New Roman" pitchFamily="18" charset="0"/>
              <a:cs typeface="Times New Roman" pitchFamily="18" charset="0"/>
            </a:endParaRPr>
          </a:p>
          <a:p>
            <a:pPr>
              <a:buNone/>
            </a:pPr>
            <a:r>
              <a:rPr lang="en-US" sz="2000" dirty="0" smtClean="0">
                <a:latin typeface="Times New Roman" pitchFamily="18" charset="0"/>
                <a:cs typeface="Times New Roman" pitchFamily="18" charset="0"/>
              </a:rPr>
              <a:t>1.Marines and the Navy employed extensively to protect political and economic interests and to punish “enemies” </a:t>
            </a:r>
          </a:p>
          <a:p>
            <a:pPr>
              <a:buNone/>
            </a:pPr>
            <a:r>
              <a:rPr lang="en-US" sz="2000" dirty="0" smtClean="0">
                <a:latin typeface="Times New Roman" pitchFamily="18" charset="0"/>
                <a:cs typeface="Times New Roman" pitchFamily="18" charset="0"/>
              </a:rPr>
              <a:t>2. US Army used extensively to fight native </a:t>
            </a:r>
            <a:r>
              <a:rPr lang="en-US" sz="2000" dirty="0" err="1" smtClean="0">
                <a:latin typeface="Times New Roman" pitchFamily="18" charset="0"/>
                <a:cs typeface="Times New Roman" pitchFamily="18" charset="0"/>
              </a:rPr>
              <a:t>american</a:t>
            </a:r>
            <a:r>
              <a:rPr lang="en-US" sz="2000" dirty="0" smtClean="0">
                <a:latin typeface="Times New Roman" pitchFamily="18" charset="0"/>
                <a:cs typeface="Times New Roman" pitchFamily="18" charset="0"/>
              </a:rPr>
              <a:t> tribes – protect territorial governors – gives training and expertise to carry out the first US counterinsurgency war in the </a:t>
            </a:r>
            <a:r>
              <a:rPr lang="en-US" sz="2000" dirty="0" err="1" smtClean="0">
                <a:latin typeface="Times New Roman" pitchFamily="18" charset="0"/>
                <a:cs typeface="Times New Roman" pitchFamily="18" charset="0"/>
              </a:rPr>
              <a:t>Phillipines</a:t>
            </a:r>
            <a:r>
              <a:rPr lang="en-US" sz="2000" dirty="0" smtClean="0">
                <a:latin typeface="Times New Roman" pitchFamily="18" charset="0"/>
                <a:cs typeface="Times New Roman" pitchFamily="18" charset="0"/>
              </a:rPr>
              <a:t>, the Boxer Rebellion, and chasing </a:t>
            </a:r>
            <a:r>
              <a:rPr lang="en-US" sz="2000" smtClean="0">
                <a:latin typeface="Times New Roman" pitchFamily="18" charset="0"/>
                <a:cs typeface="Times New Roman" pitchFamily="18" charset="0"/>
              </a:rPr>
              <a:t>Poncho Villa</a:t>
            </a:r>
            <a:endParaRPr lang="en-US" sz="2000" dirty="0" smtClean="0">
              <a:latin typeface="Times New Roman" pitchFamily="18" charset="0"/>
              <a:cs typeface="Times New Roman" pitchFamily="18" charset="0"/>
            </a:endParaRPr>
          </a:p>
          <a:p>
            <a:pPr>
              <a:buNone/>
            </a:pPr>
            <a:r>
              <a:rPr lang="en-US" sz="2000" dirty="0" smtClean="0">
                <a:latin typeface="Times New Roman" pitchFamily="18" charset="0"/>
                <a:cs typeface="Times New Roman" pitchFamily="18" charset="0"/>
              </a:rPr>
              <a:t>3. Wall Street banks used to address financial problems in Central America and the Caribbean – particularly to help US investors – some involvement in the Pacific and China</a:t>
            </a:r>
          </a:p>
          <a:p>
            <a:pPr>
              <a:buNone/>
            </a:pPr>
            <a:r>
              <a:rPr lang="en-US" sz="2000" dirty="0" smtClean="0">
                <a:latin typeface="Times New Roman" pitchFamily="18" charset="0"/>
                <a:cs typeface="Times New Roman" pitchFamily="18" charset="0"/>
              </a:rPr>
              <a:t>4.  The legacy of how the US administered its continental territories – Like Washington State, Utah, New Mexico, Arizona, Utah etc --  -- no typical colonial administrative structure – rather loose “self governance mechanisms  -- key in ways the US handled its spoils of war – </a:t>
            </a:r>
            <a:r>
              <a:rPr lang="en-US" sz="2000" dirty="0" err="1" smtClean="0">
                <a:latin typeface="Times New Roman" pitchFamily="18" charset="0"/>
                <a:cs typeface="Times New Roman" pitchFamily="18" charset="0"/>
              </a:rPr>
              <a:t>Phillipines</a:t>
            </a:r>
            <a:r>
              <a:rPr lang="en-US" sz="2000" dirty="0" smtClean="0">
                <a:latin typeface="Times New Roman" pitchFamily="18" charset="0"/>
                <a:cs typeface="Times New Roman" pitchFamily="18" charset="0"/>
              </a:rPr>
              <a:t>, Guam, Panama Canal Zone, Puerto Rico, and Cuba -- -- many of these the so called Insular Cases   -- various form of governance but not a path to annexation and then statehood</a:t>
            </a:r>
            <a:endParaRPr lang="en-US" sz="2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smtClean="0">
                <a:latin typeface="Times New Roman" pitchFamily="18" charset="0"/>
                <a:cs typeface="Times New Roman" pitchFamily="18" charset="0"/>
              </a:rPr>
              <a:t>Important structural and capacity changes spurred by the Spanish American War</a:t>
            </a:r>
            <a:endParaRPr lang="en-US" sz="24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lnSpcReduction="10000"/>
          </a:bodyPr>
          <a:lstStyle/>
          <a:p>
            <a:pPr>
              <a:buNone/>
            </a:pPr>
            <a:endParaRPr lang="en-US" sz="1800" dirty="0" smtClean="0">
              <a:latin typeface="Times New Roman" pitchFamily="18" charset="0"/>
              <a:cs typeface="Times New Roman" pitchFamily="18" charset="0"/>
            </a:endParaRPr>
          </a:p>
          <a:p>
            <a:pPr>
              <a:buNone/>
            </a:pPr>
            <a:r>
              <a:rPr lang="en-US" sz="1800" dirty="0" smtClean="0">
                <a:latin typeface="Times New Roman" pitchFamily="18" charset="0"/>
                <a:cs typeface="Times New Roman" pitchFamily="18" charset="0"/>
              </a:rPr>
              <a:t>Reorganization of the Army – increase in size (28-60,000) but also modernization and professionalization – creation of general staff and other developments in planning and coordination</a:t>
            </a:r>
          </a:p>
          <a:p>
            <a:pPr>
              <a:buNone/>
            </a:pPr>
            <a:r>
              <a:rPr lang="en-US" sz="1800" dirty="0" err="1" smtClean="0">
                <a:latin typeface="Times New Roman" pitchFamily="18" charset="0"/>
                <a:cs typeface="Times New Roman" pitchFamily="18" charset="0"/>
              </a:rPr>
              <a:t>Reorganzation</a:t>
            </a:r>
            <a:r>
              <a:rPr lang="en-US" sz="1800" dirty="0" smtClean="0">
                <a:latin typeface="Times New Roman" pitchFamily="18" charset="0"/>
                <a:cs typeface="Times New Roman" pitchFamily="18" charset="0"/>
              </a:rPr>
              <a:t> of the State Department</a:t>
            </a:r>
          </a:p>
          <a:p>
            <a:pPr>
              <a:buNone/>
            </a:pPr>
            <a:endParaRPr lang="en-US" sz="1800" dirty="0" smtClean="0">
              <a:latin typeface="Times New Roman" pitchFamily="18" charset="0"/>
              <a:cs typeface="Times New Roman" pitchFamily="18" charset="0"/>
            </a:endParaRPr>
          </a:p>
          <a:p>
            <a:pPr>
              <a:buNone/>
            </a:pPr>
            <a:r>
              <a:rPr lang="en-US" sz="1800" dirty="0" smtClean="0">
                <a:latin typeface="Times New Roman" pitchFamily="18" charset="0"/>
                <a:cs typeface="Times New Roman" pitchFamily="18" charset="0"/>
              </a:rPr>
              <a:t>Increase in the size of the Marine Corp – from 5-10,000</a:t>
            </a:r>
          </a:p>
          <a:p>
            <a:pPr>
              <a:buNone/>
            </a:pPr>
            <a:endParaRPr lang="en-US" sz="1800" dirty="0" smtClean="0">
              <a:latin typeface="Times New Roman" pitchFamily="18" charset="0"/>
              <a:cs typeface="Times New Roman" pitchFamily="18" charset="0"/>
            </a:endParaRPr>
          </a:p>
          <a:p>
            <a:pPr>
              <a:buNone/>
            </a:pPr>
            <a:r>
              <a:rPr lang="en-US" sz="1800" dirty="0" smtClean="0">
                <a:latin typeface="Times New Roman" pitchFamily="18" charset="0"/>
                <a:cs typeface="Times New Roman" pitchFamily="18" charset="0"/>
              </a:rPr>
              <a:t>Continuation of Naval Ship building – so called Great White Fleet</a:t>
            </a:r>
          </a:p>
          <a:p>
            <a:pPr>
              <a:buNone/>
            </a:pPr>
            <a:endParaRPr lang="en-US" sz="1800" dirty="0" smtClean="0">
              <a:latin typeface="Times New Roman" pitchFamily="18" charset="0"/>
              <a:cs typeface="Times New Roman" pitchFamily="18" charset="0"/>
            </a:endParaRPr>
          </a:p>
          <a:p>
            <a:pPr>
              <a:buNone/>
            </a:pPr>
            <a:r>
              <a:rPr lang="en-US" sz="1800" dirty="0" smtClean="0">
                <a:latin typeface="Times New Roman" pitchFamily="18" charset="0"/>
                <a:cs typeface="Times New Roman" pitchFamily="18" charset="0"/>
              </a:rPr>
              <a:t>But what is most important is that as has been the case in the 1800s, the US Army, US Marines and Navy in the early 1900s were largely deployed on the “frontier”  -- what had been a moving target across the US continent to now in Philippines, Hawaii, the US West Coast, the Mexican border, Panama, and Cuba – not to defense of the US homeland but more to protect US interest in its developing client empire</a:t>
            </a:r>
            <a:endParaRPr lang="en-US" sz="1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672</TotalTime>
  <Words>695</Words>
  <Application>Microsoft Office PowerPoint</Application>
  <PresentationFormat>On-screen Show (4:3)</PresentationFormat>
  <Paragraphs>54</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Trends in US foreign policy before 1900</vt:lpstr>
      <vt:lpstr>              Instances of the Use of U.S. Armed forces  the 19th and 20th Centuries </vt:lpstr>
      <vt:lpstr>Some conclusions from the data</vt:lpstr>
      <vt:lpstr>Slide 4</vt:lpstr>
      <vt:lpstr>Longitudinal Results</vt:lpstr>
      <vt:lpstr>Go’s  Cycles and Waves</vt:lpstr>
      <vt:lpstr>Foreign Policy Instruments development during the 1800s and in the Early States of the Client State Era</vt:lpstr>
      <vt:lpstr>Important structural and capacity changes spurred by the Spanish American War</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Trends in US foreign policy before 1900</dc:title>
  <dc:creator>Stephen Majeski</dc:creator>
  <cp:lastModifiedBy>sfricks</cp:lastModifiedBy>
  <cp:revision>53</cp:revision>
  <dcterms:created xsi:type="dcterms:W3CDTF">2010-01-12T23:08:20Z</dcterms:created>
  <dcterms:modified xsi:type="dcterms:W3CDTF">2010-01-15T01:01:46Z</dcterms:modified>
</cp:coreProperties>
</file>